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6" r:id="rId18"/>
    <p:sldId id="272" r:id="rId19"/>
    <p:sldId id="285" r:id="rId20"/>
    <p:sldId id="287" r:id="rId21"/>
    <p:sldId id="273" r:id="rId22"/>
    <p:sldId id="275" r:id="rId23"/>
    <p:sldId id="274" r:id="rId24"/>
    <p:sldId id="276" r:id="rId25"/>
    <p:sldId id="277" r:id="rId26"/>
    <p:sldId id="278" r:id="rId27"/>
    <p:sldId id="279" r:id="rId28"/>
    <p:sldId id="280" r:id="rId29"/>
    <p:sldId id="282" r:id="rId30"/>
    <p:sldId id="283" r:id="rId31"/>
    <p:sldId id="284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hqPt/uV4Lmp9OLQ3BfV/fKJvuV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8b485b1f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a8b485b1ff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2" name="Google Shape;172;ga8b485b1ff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8b485b1f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a8b485b1ff_0_2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2" name="Google Shape;182;ga8b485b1ff_0_2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8b485b1f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a8b485b1ff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8" name="Google Shape;188;ga8b485b1ff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8b485b1ff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a8b485b1ff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6" name="Google Shape;196;ga8b485b1ff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8b485b1f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a8b485b1ff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2" name="Google Shape;202;ga8b485b1ff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8b485b1f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a8b485b1ff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4" name="Google Shape;214;ga8b485b1ff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8b485b1f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a8b485b1ff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28" name="Google Shape;228;ga8b485b1ff_0_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8b485b1ff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a8b485b1ff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6" name="Google Shape;196;ga8b485b1ff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4139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8b485b1f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a8b485b1ff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0" name="Google Shape;240;ga8b485b1ff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8b485b1f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a8b485b1ff_0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9" name="Google Shape;309;ga8b485b1ff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7289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8b485b1ff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a8b485b1ff_0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3" name="Google Shape;93;ga8b485b1ff_0_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8b485b1f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a8b485b1ff_0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9" name="Google Shape;309;ga8b485b1ff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49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8b485b1f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a8b485b1ff_0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9" name="Google Shape;249;ga8b485b1ff_0_1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8b485b1ff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a8b485b1ff_0_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4" name="Google Shape;264;ga8b485b1ff_0_2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8b485b1ff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a8b485b1ff_0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6" name="Google Shape;256;ga8b485b1ff_0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8b485b1ff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a8b485b1ff_0_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2" name="Google Shape;272;ga8b485b1ff_0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d1a4756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ad1a4756b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0" name="Google Shape;280;gad1a4756b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8b485b1ff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a8b485b1ff_0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6" name="Google Shape;286;ga8b485b1ff_0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8b485b1ff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a8b485b1ff_0_2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97" name="Google Shape;297;ga8b485b1ff_0_2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8b485b1f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a8b485b1ff_0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9" name="Google Shape;309;ga8b485b1ff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8b485b1ff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a8b485b1ff_0_3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27" name="Google Shape;327;ga8b485b1ff_0_3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eac15f3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a1eac15f37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" name="Google Shape;99;ga1eac15f37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2c25b0cc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a2c25b0cc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5" name="Google Shape;345;ga2c25b0cc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8b485b1f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a8b485b1ff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7" name="Google Shape;107;ga8b485b1ff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8b485b1f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a8b485b1ff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5" name="Google Shape;115;ga8b485b1ff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8b485b1f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a8b485b1ff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6" name="Google Shape;136;ga8b485b1ff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8b485b1f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a8b485b1ff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2" name="Google Shape;142;ga8b485b1ff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8b485b1ff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a8b485b1ff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ga8b485b1ff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8b485b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a8b485b1f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4" name="Google Shape;164;ga8b485b1f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64" cy="219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Machine Learning – Time Series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8b485b1ff_0_101"/>
          <p:cNvSpPr txBox="1">
            <a:spLocks noGrp="1"/>
          </p:cNvSpPr>
          <p:nvPr>
            <p:ph type="title"/>
          </p:nvPr>
        </p:nvSpPr>
        <p:spPr>
          <a:xfrm>
            <a:off x="62387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Additive vs Multiplicative Decompose</a:t>
            </a:r>
            <a:endParaRPr/>
          </a:p>
        </p:txBody>
      </p:sp>
      <p:sp>
        <p:nvSpPr>
          <p:cNvPr id="175" name="Google Shape;175;ga8b485b1ff_0_101"/>
          <p:cNvSpPr txBox="1"/>
          <p:nvPr/>
        </p:nvSpPr>
        <p:spPr>
          <a:xfrm>
            <a:off x="623875" y="1690825"/>
            <a:ext cx="1957500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Trend</a:t>
            </a: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T(t)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S(t)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Cyclic variation</a:t>
            </a: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c(t)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Residuals</a:t>
            </a: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e(t)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a8b485b1ff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850" y="2836825"/>
            <a:ext cx="6870299" cy="344095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a8b485b1ff_0_101"/>
          <p:cNvSpPr txBox="1"/>
          <p:nvPr/>
        </p:nvSpPr>
        <p:spPr>
          <a:xfrm>
            <a:off x="3039750" y="2090850"/>
            <a:ext cx="3087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Additive decompose</a:t>
            </a: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Y(t) = T(t) + S(t) + c(t) + e(t)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a8b485b1ff_0_101"/>
          <p:cNvSpPr txBox="1"/>
          <p:nvPr/>
        </p:nvSpPr>
        <p:spPr>
          <a:xfrm>
            <a:off x="6351900" y="2090850"/>
            <a:ext cx="30876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Multiplicative decompose</a:t>
            </a: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Y(t) = T(t) * S(t) * c(t) * e(t)</a:t>
            </a: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8b485b1ff_0_200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Smoothing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8b485b1ff_0_1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Smoothing</a:t>
            </a:r>
            <a:endParaRPr/>
          </a:p>
        </p:txBody>
      </p:sp>
      <p:sp>
        <p:nvSpPr>
          <p:cNvPr id="191" name="Google Shape;191;ga8b485b1ff_0_112"/>
          <p:cNvSpPr txBox="1"/>
          <p:nvPr/>
        </p:nvSpPr>
        <p:spPr>
          <a:xfrm>
            <a:off x="838200" y="2583700"/>
            <a:ext cx="4178700" cy="3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Método estadístico con el que creamos una función de aproximación para eliminar irregularidades en los datos, con el objetivo de obtener patrones significativos.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utiliza en modelos de predicción a corto plazo, para datos que no tienen una variación grande a lo largo del tiempo.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a8b485b1ff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700" y="2457548"/>
            <a:ext cx="5846375" cy="26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8b485b1ff_0_177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Modelos de smoothing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8b485b1ff_0_1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Simple Exponential Smoothing (SES)</a:t>
            </a:r>
            <a:endParaRPr/>
          </a:p>
        </p:txBody>
      </p:sp>
      <p:sp>
        <p:nvSpPr>
          <p:cNvPr id="205" name="Google Shape;205;ga8b485b1ff_0_120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emplea sobre datos que no tienen una tendencia o estacionalidad muy clara. Se compone de un parámetro llamado alpha (0-1), que determina cuánto suaviza la serie temporal.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ga8b485b1ff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425" y="2440475"/>
            <a:ext cx="209550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a8b485b1ff_0_120"/>
          <p:cNvSpPr txBox="1"/>
          <p:nvPr/>
        </p:nvSpPr>
        <p:spPr>
          <a:xfrm>
            <a:off x="879600" y="30954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Siendo L el nivel calculado por SES, e Y el de la propia serie temporal.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Cuanto mayor es alpha, más se asemeja a la serie original.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ga8b485b1ff_0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601" y="4074325"/>
            <a:ext cx="2007600" cy="21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a8b485b1ff_0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8200" y="2195550"/>
            <a:ext cx="2699425" cy="12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a8b485b1ff_0_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1682" y="4074325"/>
            <a:ext cx="4978693" cy="21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8b485b1ff_0_1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Double Exponential Smoothing (DES)</a:t>
            </a:r>
            <a:endParaRPr/>
          </a:p>
        </p:txBody>
      </p:sp>
      <p:sp>
        <p:nvSpPr>
          <p:cNvPr id="217" name="Google Shape;217;ga8b485b1ff_0_134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Simple Exponential Smoothing no funciona muy bien con tendencias en los Time Series. Double Exponential Smoothing maneja mejor datos con tendencia y sin seasonality, en comparación con otros métodos. Ahora, además de depender de alpha, dependerá también de beta.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a8b485b1ff_0_134"/>
          <p:cNvSpPr txBox="1"/>
          <p:nvPr/>
        </p:nvSpPr>
        <p:spPr>
          <a:xfrm>
            <a:off x="838200" y="3513500"/>
            <a:ext cx="33093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 es el numero de puntos a predecir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ga8b485b1ff_0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725" y="2932750"/>
            <a:ext cx="14668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a8b485b1ff_0_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513" y="2404500"/>
            <a:ext cx="2019275" cy="3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a8b485b1ff_0_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3650" y="3513550"/>
            <a:ext cx="2019275" cy="441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a8b485b1ff_0_134"/>
          <p:cNvSpPr/>
          <p:nvPr/>
        </p:nvSpPr>
        <p:spPr>
          <a:xfrm>
            <a:off x="5796200" y="2689250"/>
            <a:ext cx="156000" cy="3411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a8b485b1ff_0_134"/>
          <p:cNvSpPr/>
          <p:nvPr/>
        </p:nvSpPr>
        <p:spPr>
          <a:xfrm rot="10793389">
            <a:off x="6318758" y="3320910"/>
            <a:ext cx="156000" cy="3411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" name="Google Shape;224;ga8b485b1ff_0_1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2100" y="4050072"/>
            <a:ext cx="6282369" cy="2598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8b485b1ff_0_1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Triple Exponential Smoothing (TES)</a:t>
            </a:r>
            <a:endParaRPr/>
          </a:p>
        </p:txBody>
      </p:sp>
      <p:sp>
        <p:nvSpPr>
          <p:cNvPr id="231" name="Google Shape;231;ga8b485b1ff_0_151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Solo nos falta un componente de los Time Series que no hemos podido modelar bien, y es seasonality. Triple Exponential Smoothing incluye un parámetro para poder modelar la periodicidad de los datos a lo largo del tiempo.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ga8b485b1ff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275" y="2669725"/>
            <a:ext cx="21717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a8b485b1ff_0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416175"/>
            <a:ext cx="2928845" cy="4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a8b485b1ff_0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2275" y="3454502"/>
            <a:ext cx="3309300" cy="36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a8b485b1ff_0_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5186" y="3454500"/>
            <a:ext cx="3195639" cy="3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a8b485b1ff_0_1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6872" y="4428450"/>
            <a:ext cx="4220925" cy="20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8b485b1ff_0_177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Stationary &amp; Correlation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927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8b485b1ff_0_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Stationary</a:t>
            </a:r>
            <a:endParaRPr/>
          </a:p>
        </p:txBody>
      </p:sp>
      <p:sp>
        <p:nvSpPr>
          <p:cNvPr id="243" name="Google Shape;243;ga8b485b1ff_0_12"/>
          <p:cNvSpPr txBox="1"/>
          <p:nvPr/>
        </p:nvSpPr>
        <p:spPr>
          <a:xfrm>
            <a:off x="906400" y="1608850"/>
            <a:ext cx="52893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stationary (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cuando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sus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propiedades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varían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el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cuando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cambia con el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varianza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seasonality (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periódicos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¿Por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importante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concepto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7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mayoría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trabajan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series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Hay que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convertirlas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modelar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Tendrán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media,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varianza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constantes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podremos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mayoría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conceptos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a8b485b1ff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225" y="1505300"/>
            <a:ext cx="5369700" cy="353293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a8b485b1ff_0_12"/>
          <p:cNvSpPr txBox="1"/>
          <p:nvPr/>
        </p:nvSpPr>
        <p:spPr>
          <a:xfrm>
            <a:off x="906400" y="5495700"/>
            <a:ext cx="10689000" cy="11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autoregresivas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son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lineales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del Time Series.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las features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independientes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no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estén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correlacionadas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Por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quitamos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seasonality, para que no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alta.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Las features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ser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totalmente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independientes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8b485b1ff_0_278"/>
          <p:cNvSpPr txBox="1"/>
          <p:nvPr/>
        </p:nvSpPr>
        <p:spPr>
          <a:xfrm>
            <a:off x="637449" y="1543988"/>
            <a:ext cx="5026751" cy="2227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Gráfica que mide la correlación de un instante vs sus instantes anteriores.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autocorrelación va de -1 a 1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habitual que cada instante tenga correlación alta con los mas próximos y baja con los mas lejanos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a8b485b1ff_0_278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dirty="0">
                <a:solidFill>
                  <a:srgbClr val="FF0000"/>
                </a:solidFill>
              </a:rPr>
              <a:t>Autocorrelation plot</a:t>
            </a:r>
            <a:endParaRPr sz="3700" dirty="0"/>
          </a:p>
        </p:txBody>
      </p:sp>
      <p:pic>
        <p:nvPicPr>
          <p:cNvPr id="1026" name="Picture 2" descr="A Gentle Introduction to Autocorrelation and Partial Autocorrelation">
            <a:extLst>
              <a:ext uri="{FF2B5EF4-FFF2-40B4-BE49-F238E27FC236}">
                <a16:creationId xmlns:a16="http://schemas.microsoft.com/office/drawing/2014/main" id="{6F5B002C-A6EF-4019-8BA8-A2CCE07FD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628" y="2534826"/>
            <a:ext cx="47498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268;ga8b485b1ff_0_216">
            <a:extLst>
              <a:ext uri="{FF2B5EF4-FFF2-40B4-BE49-F238E27FC236}">
                <a16:creationId xmlns:a16="http://schemas.microsoft.com/office/drawing/2014/main" id="{88BA44EF-C93F-4562-A90B-EEC93CA765D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877" y="3276600"/>
            <a:ext cx="4407823" cy="28205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252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8b485b1ff_0_256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Time Series</a:t>
            </a:r>
            <a:endParaRPr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FFFF"/>
                </a:solidFill>
              </a:rPr>
              <a:t>Analítica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8b485b1ff_0_278"/>
          <p:cNvSpPr txBox="1"/>
          <p:nvPr/>
        </p:nvSpPr>
        <p:spPr>
          <a:xfrm>
            <a:off x="637449" y="1543988"/>
            <a:ext cx="5367111" cy="4877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hipótesis es una pregunta que acepta si/no como respuesta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s-ES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¿El salario medio de España es igual que el europeo?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s-ES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H0: hipótesis nula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H1: hipótesis alternativa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s-ES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chemeClr val="bg1"/>
              </a:buClr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H0: El salario medio España &lt;&gt; Salario medio europeo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H1: El salario medio España = Salario medio europeo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s-ES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 p-value es la probabilidad de error de aceptar H1 como cierta, cuando en realidad es falsa.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s-ES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P-value = 10%, significa que 10 de cada 100 muestras me voy a equivoca en mi hipótesis.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s-ES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 Alpha, o nivel de significación, elijo H1 o H0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a8b485b1ff_0_278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dirty="0">
                <a:solidFill>
                  <a:srgbClr val="FF0000"/>
                </a:solidFill>
              </a:rPr>
              <a:t>Test de </a:t>
            </a:r>
            <a:r>
              <a:rPr lang="en-GB" sz="3700" dirty="0" err="1">
                <a:solidFill>
                  <a:srgbClr val="FF0000"/>
                </a:solidFill>
              </a:rPr>
              <a:t>hipotesis</a:t>
            </a:r>
            <a:endParaRPr sz="37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DDA2293-F43D-476F-BDA3-10578A165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522" y="1466215"/>
            <a:ext cx="51720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20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8b485b1ff_0_184"/>
          <p:cNvSpPr txBox="1">
            <a:spLocks noGrp="1"/>
          </p:cNvSpPr>
          <p:nvPr>
            <p:ph type="title"/>
          </p:nvPr>
        </p:nvSpPr>
        <p:spPr>
          <a:xfrm>
            <a:off x="441960" y="1619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000" dirty="0">
                <a:solidFill>
                  <a:srgbClr val="FF0000"/>
                </a:solidFill>
              </a:rPr>
              <a:t>¿</a:t>
            </a:r>
            <a:r>
              <a:rPr lang="en-GB" sz="4000" dirty="0" err="1">
                <a:solidFill>
                  <a:srgbClr val="FF0000"/>
                </a:solidFill>
              </a:rPr>
              <a:t>Cómo</a:t>
            </a:r>
            <a:r>
              <a:rPr lang="en-GB" sz="4000" dirty="0">
                <a:solidFill>
                  <a:srgbClr val="FF0000"/>
                </a:solidFill>
              </a:rPr>
              <a:t> </a:t>
            </a:r>
            <a:r>
              <a:rPr lang="en-GB" sz="4000" dirty="0" err="1">
                <a:solidFill>
                  <a:srgbClr val="FF0000"/>
                </a:solidFill>
              </a:rPr>
              <a:t>compruebo</a:t>
            </a:r>
            <a:r>
              <a:rPr lang="en-GB" sz="4000" dirty="0">
                <a:solidFill>
                  <a:srgbClr val="FF0000"/>
                </a:solidFill>
              </a:rPr>
              <a:t> </a:t>
            </a:r>
            <a:r>
              <a:rPr lang="en-GB" sz="4000" dirty="0" err="1">
                <a:solidFill>
                  <a:srgbClr val="FF0000"/>
                </a:solidFill>
              </a:rPr>
              <a:t>si</a:t>
            </a:r>
            <a:r>
              <a:rPr lang="en-GB" sz="4000" dirty="0">
                <a:solidFill>
                  <a:srgbClr val="FF0000"/>
                </a:solidFill>
              </a:rPr>
              <a:t> una </a:t>
            </a:r>
            <a:r>
              <a:rPr lang="en-GB" sz="4000" dirty="0" err="1">
                <a:solidFill>
                  <a:srgbClr val="FF0000"/>
                </a:solidFill>
              </a:rPr>
              <a:t>serie</a:t>
            </a:r>
            <a:r>
              <a:rPr lang="en-GB" sz="4000" dirty="0">
                <a:solidFill>
                  <a:srgbClr val="FF0000"/>
                </a:solidFill>
              </a:rPr>
              <a:t> es Stationary?</a:t>
            </a:r>
            <a:endParaRPr sz="4000" dirty="0"/>
          </a:p>
        </p:txBody>
      </p:sp>
      <p:sp>
        <p:nvSpPr>
          <p:cNvPr id="252" name="Google Shape;252;ga8b485b1ff_0_184"/>
          <p:cNvSpPr txBox="1"/>
          <p:nvPr/>
        </p:nvSpPr>
        <p:spPr>
          <a:xfrm>
            <a:off x="441960" y="1366410"/>
            <a:ext cx="10160100" cy="284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Representando</a:t>
            </a: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que no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crezca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decrezca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tenga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constante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indent="-317500"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s-ES" sz="1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se comprueba fácilmente de manera gráfica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divide el Time Series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ventanas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calcula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ventana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 Root Tests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plantea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hipótesis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nula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que los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son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constantes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El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rechazar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hipótesis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nula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Rechazaremos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hipótesis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nula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p-value es inferior 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nivel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significación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(0.05).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Augmented Dickey Fuller test (ADH Test)</a:t>
            </a:r>
            <a:endParaRPr sz="1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Kwiatkowski-Phillips-Schmidt-Shin – KPSS test: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Philips Perron test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51;ga8b485b1ff_0_184">
            <a:extLst>
              <a:ext uri="{FF2B5EF4-FFF2-40B4-BE49-F238E27FC236}">
                <a16:creationId xmlns:a16="http://schemas.microsoft.com/office/drawing/2014/main" id="{29E6CF3A-6C65-48A9-AA7D-F2B9BAB3636A}"/>
              </a:ext>
            </a:extLst>
          </p:cNvPr>
          <p:cNvSpPr txBox="1">
            <a:spLocks/>
          </p:cNvSpPr>
          <p:nvPr/>
        </p:nvSpPr>
        <p:spPr>
          <a:xfrm>
            <a:off x="441960" y="387794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0000"/>
              </a:buClr>
              <a:buSzPts val="4400"/>
            </a:pPr>
            <a:r>
              <a:rPr lang="es-ES" sz="4000" dirty="0">
                <a:solidFill>
                  <a:srgbClr val="FF0000"/>
                </a:solidFill>
              </a:rPr>
              <a:t>¿Qué hago para hacerla </a:t>
            </a:r>
            <a:r>
              <a:rPr lang="es-ES" sz="4000" dirty="0" err="1">
                <a:solidFill>
                  <a:srgbClr val="FF0000"/>
                </a:solidFill>
              </a:rPr>
              <a:t>Stationary</a:t>
            </a:r>
            <a:r>
              <a:rPr lang="es-ES" sz="4000" dirty="0">
                <a:solidFill>
                  <a:srgbClr val="FF0000"/>
                </a:solidFill>
              </a:rPr>
              <a:t>?</a:t>
            </a:r>
            <a:endParaRPr lang="es-ES" sz="4000" dirty="0"/>
          </a:p>
        </p:txBody>
      </p:sp>
      <p:sp>
        <p:nvSpPr>
          <p:cNvPr id="5" name="Google Shape;252;ga8b485b1ff_0_184">
            <a:extLst>
              <a:ext uri="{FF2B5EF4-FFF2-40B4-BE49-F238E27FC236}">
                <a16:creationId xmlns:a16="http://schemas.microsoft.com/office/drawing/2014/main" id="{AF317B1E-6000-4B49-A4C8-A8EF3A375701}"/>
              </a:ext>
            </a:extLst>
          </p:cNvPr>
          <p:cNvSpPr txBox="1"/>
          <p:nvPr/>
        </p:nvSpPr>
        <p:spPr>
          <a:xfrm>
            <a:off x="441960" y="4858275"/>
            <a:ext cx="10160100" cy="284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habrá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quitar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Diferenciando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siguiente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diapo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utilizando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SARIMA, que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cuenta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seasonality.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hay que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quitarla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servir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media del TS,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aditivo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un lag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primero por un lag y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luego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nuevo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necesario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eliminar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8b485b1ff_0_216"/>
          <p:cNvSpPr txBox="1"/>
          <p:nvPr/>
        </p:nvSpPr>
        <p:spPr>
          <a:xfrm>
            <a:off x="838200" y="2124300"/>
            <a:ext cx="4976400" cy="3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Plot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lo más probable es que con un simple plot, veamos los patrones repetidos en la serie temporal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Correlation Function (ACF)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Cuánto de correlacionados están los valores con instantes anteriores.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correlación lineal nos da un indicador de cuánto se relaciona linealmente una variable con otra. La autocorrelación sirve para ver si hay relación entre cada instante y sus lags, es decir, instantes anteriores.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existe una estacionalidad mensual, habrá correlación entre cada instante y su valor 12 instantes más atrás. 24 instantes más atrás también estará relacionado, pero no tanto.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a8b485b1ff_0_2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¿Cómo compruebo que el TS es seasonal?</a:t>
            </a:r>
            <a:endParaRPr sz="4300"/>
          </a:p>
        </p:txBody>
      </p:sp>
      <p:pic>
        <p:nvPicPr>
          <p:cNvPr id="268" name="Google Shape;268;ga8b485b1ff_0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2000" y="2170376"/>
            <a:ext cx="5411125" cy="33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8b485b1ff_0_205"/>
          <p:cNvSpPr txBox="1"/>
          <p:nvPr/>
        </p:nvSpPr>
        <p:spPr>
          <a:xfrm>
            <a:off x="838200" y="1452776"/>
            <a:ext cx="4976400" cy="197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Moving Average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moving average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ventana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(media de time series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ventana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Seasonal difference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Y(t) - Y(t-s),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siendo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periodo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12 (meses), 4 (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semanas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)...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a8b485b1ff_0_20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 dirty="0" err="1">
                <a:solidFill>
                  <a:srgbClr val="FF0000"/>
                </a:solidFill>
              </a:rPr>
              <a:t>Deseasonalize</a:t>
            </a:r>
            <a:endParaRPr sz="4300" dirty="0"/>
          </a:p>
        </p:txBody>
      </p:sp>
      <p:pic>
        <p:nvPicPr>
          <p:cNvPr id="5" name="Google Shape;145;ga8b485b1ff_0_84">
            <a:extLst>
              <a:ext uri="{FF2B5EF4-FFF2-40B4-BE49-F238E27FC236}">
                <a16:creationId xmlns:a16="http://schemas.microsoft.com/office/drawing/2014/main" id="{53715B11-B4BA-4F8B-8960-F97454BD6D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900" y="3175000"/>
            <a:ext cx="94996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58;ga8b485b1ff_0_205">
            <a:extLst>
              <a:ext uri="{FF2B5EF4-FFF2-40B4-BE49-F238E27FC236}">
                <a16:creationId xmlns:a16="http://schemas.microsoft.com/office/drawing/2014/main" id="{E28E893D-BAD5-4B48-949A-49E8729544AB}"/>
              </a:ext>
            </a:extLst>
          </p:cNvPr>
          <p:cNvSpPr txBox="1"/>
          <p:nvPr/>
        </p:nvSpPr>
        <p:spPr>
          <a:xfrm>
            <a:off x="6208300" y="1452776"/>
            <a:ext cx="4976400" cy="158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-GB" sz="1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Restar</a:t>
            </a: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Seasonal component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descomponer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mediante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aditivo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restarle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seasonality a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endParaRPr lang="en-GB"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>
              <a:buClr>
                <a:schemeClr val="lt1"/>
              </a:buClr>
              <a:buSzPts val="1400"/>
            </a:pPr>
            <a:r>
              <a:rPr lang="en-GB" sz="16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SARIMA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usar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automáticamente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5ADBBB56-1CEC-4ABF-81AB-D02300CDB00C}"/>
              </a:ext>
            </a:extLst>
          </p:cNvPr>
          <p:cNvCxnSpPr/>
          <p:nvPr/>
        </p:nvCxnSpPr>
        <p:spPr>
          <a:xfrm>
            <a:off x="7937500" y="4229100"/>
            <a:ext cx="508000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91A0E9A7-CD0F-403A-A68E-487EA1C3A0F6}"/>
              </a:ext>
            </a:extLst>
          </p:cNvPr>
          <p:cNvSpPr txBox="1"/>
          <p:nvPr/>
        </p:nvSpPr>
        <p:spPr>
          <a:xfrm>
            <a:off x="7334250" y="3815174"/>
            <a:ext cx="1714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/>
              <a:t>Seasonal</a:t>
            </a:r>
            <a:r>
              <a:rPr lang="es-ES" b="1" dirty="0"/>
              <a:t> </a:t>
            </a:r>
            <a:r>
              <a:rPr lang="es-ES" b="1" dirty="0" err="1"/>
              <a:t>lag</a:t>
            </a:r>
            <a:r>
              <a:rPr lang="es-ES" b="1" dirty="0"/>
              <a:t> = 12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8b485b1ff_0_224"/>
          <p:cNvSpPr txBox="1"/>
          <p:nvPr/>
        </p:nvSpPr>
        <p:spPr>
          <a:xfrm>
            <a:off x="5806975" y="1732388"/>
            <a:ext cx="5443800" cy="44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</a:t>
            </a:r>
            <a:r>
              <a:rPr lang="en-GB" sz="16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u="sng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600" u="sng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Backward fill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lo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probable es que con un simple plot,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repetidos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Forward fill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Cuánto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correlacionados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están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Interpolate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interpolar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del anterior y posterior.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suele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usar la media.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similitud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los 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últimos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Linear interpolation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Quadratic/Cubic interpolation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</a:t>
            </a:r>
            <a:r>
              <a:rPr lang="en-GB" sz="16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u="sng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las </a:t>
            </a:r>
            <a:r>
              <a:rPr lang="en-GB" sz="1600" u="sng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fechas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Podría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ocurrir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alguna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fecha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podría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solucionar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obteniendo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range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desde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primer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último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equiespaciandolo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nuestros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diario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horario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...), y 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vector le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left join de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original. 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Obtendremos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resultado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TS sin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huecos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con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algunos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habrá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rellenar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las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técnicas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a8b485b1ff_0_2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Missings</a:t>
            </a:r>
            <a:endParaRPr sz="4300"/>
          </a:p>
        </p:txBody>
      </p:sp>
      <p:pic>
        <p:nvPicPr>
          <p:cNvPr id="276" name="Google Shape;276;ga8b485b1ff_0_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825" y="1536050"/>
            <a:ext cx="421266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d1a4756b6_0_0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Time Series</a:t>
            </a:r>
            <a:endParaRPr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FFFF"/>
                </a:solidFill>
              </a:rPr>
              <a:t>Técnicas de Regresión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8b485b1ff_0_266"/>
          <p:cNvSpPr txBox="1"/>
          <p:nvPr/>
        </p:nvSpPr>
        <p:spPr>
          <a:xfrm>
            <a:off x="884300" y="1455925"/>
            <a:ext cx="10515600" cy="12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futuros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basados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pasados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AR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TS stationary.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fórmula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beta es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podremos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modificando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de -1 a 1, y epsilon 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ruido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autoregresión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suele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usar 1 o 2.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Alpha es el intercept.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a8b485b1ff_0_266"/>
          <p:cNvSpPr txBox="1">
            <a:spLocks noGrp="1"/>
          </p:cNvSpPr>
          <p:nvPr>
            <p:ph type="title"/>
          </p:nvPr>
        </p:nvSpPr>
        <p:spPr>
          <a:xfrm>
            <a:off x="930350" y="802875"/>
            <a:ext cx="98520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100" dirty="0">
                <a:solidFill>
                  <a:srgbClr val="FF0000"/>
                </a:solidFill>
              </a:rPr>
              <a:t>Auto Regressive (AR)</a:t>
            </a:r>
            <a:endParaRPr sz="3100" dirty="0"/>
          </a:p>
        </p:txBody>
      </p:sp>
      <p:pic>
        <p:nvPicPr>
          <p:cNvPr id="290" name="Google Shape;290;ga8b485b1ff_0_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849" y="2808100"/>
            <a:ext cx="4198650" cy="488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a8b485b1ff_0_266"/>
          <p:cNvSpPr txBox="1"/>
          <p:nvPr/>
        </p:nvSpPr>
        <p:spPr>
          <a:xfrm>
            <a:off x="930350" y="4543200"/>
            <a:ext cx="104235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Básicamente el MA predice valores futuros utilizando los errores cometidos en el pasado. También necesitamos un TS stationary.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orden del modelo MA.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ga8b485b1ff_0_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3531" y="5357400"/>
            <a:ext cx="4424943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a8b485b1ff_0_266"/>
          <p:cNvSpPr txBox="1">
            <a:spLocks noGrp="1"/>
          </p:cNvSpPr>
          <p:nvPr>
            <p:ph type="title"/>
          </p:nvPr>
        </p:nvSpPr>
        <p:spPr>
          <a:xfrm>
            <a:off x="930350" y="3897825"/>
            <a:ext cx="98520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100">
                <a:solidFill>
                  <a:srgbClr val="FF0000"/>
                </a:solidFill>
              </a:rPr>
              <a:t>Moving Average (MA)</a:t>
            </a:r>
            <a:endParaRPr sz="3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8b485b1ff_0_249"/>
          <p:cNvSpPr txBox="1"/>
          <p:nvPr/>
        </p:nvSpPr>
        <p:spPr>
          <a:xfrm>
            <a:off x="623125" y="1237725"/>
            <a:ext cx="4967700" cy="53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AutoRegressive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Integrated Moving Average</a:t>
            </a:r>
            <a:endParaRPr sz="1600" u="sng" dirty="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errores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pasados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realizar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predicciones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 NO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tener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seasonality. ARIMA lo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modelará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d. 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por el lag de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seasonality 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SARIMA.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¿Por 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tener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seasonality?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una REGRESIÓN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basada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por lo que no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existir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temporal. Seasonality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implica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repetición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X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periodo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(12 meses, 24h...), por lo que NO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usar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seasonality.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garantizar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independencia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los lags de 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SARIMA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SARIMA para series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temporales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seasonality.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Stationary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TS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ser stationary. Lo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haremos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a8b485b1ff_0_249"/>
          <p:cNvSpPr txBox="1">
            <a:spLocks noGrp="1"/>
          </p:cNvSpPr>
          <p:nvPr>
            <p:ph type="title"/>
          </p:nvPr>
        </p:nvSpPr>
        <p:spPr>
          <a:xfrm>
            <a:off x="723000" y="334400"/>
            <a:ext cx="84774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ARIMA</a:t>
            </a:r>
            <a:endParaRPr sz="4300"/>
          </a:p>
        </p:txBody>
      </p:sp>
      <p:sp>
        <p:nvSpPr>
          <p:cNvPr id="301" name="Google Shape;301;ga8b485b1ff_0_249"/>
          <p:cNvSpPr txBox="1"/>
          <p:nvPr/>
        </p:nvSpPr>
        <p:spPr>
          <a:xfrm>
            <a:off x="6255250" y="4242400"/>
            <a:ext cx="5183700" cy="22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consigo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un TS stationary?</a:t>
            </a:r>
            <a:endParaRPr sz="1600" u="sng" dirty="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Diferenciándolo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o dos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veces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Restando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por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anterior.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sería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“d” de ARIMA. Si 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stationary, d=0.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elimino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la seasonality?</a:t>
            </a:r>
            <a:endParaRPr sz="1600" u="sng" dirty="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Diferenciándolo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por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periodo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Por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diferenciando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12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12,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tenemos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usando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SARIMA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a8b485b1ff_0_249"/>
          <p:cNvSpPr txBox="1"/>
          <p:nvPr/>
        </p:nvSpPr>
        <p:spPr>
          <a:xfrm>
            <a:off x="6481750" y="1095200"/>
            <a:ext cx="473070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       d      q</a:t>
            </a:r>
            <a:endParaRPr sz="7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a8b485b1ff_0_249"/>
          <p:cNvSpPr txBox="1"/>
          <p:nvPr/>
        </p:nvSpPr>
        <p:spPr>
          <a:xfrm>
            <a:off x="6067050" y="2431500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Regressive (AR)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lags usados como predictores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a8b485b1ff_0_249"/>
          <p:cNvSpPr txBox="1"/>
          <p:nvPr/>
        </p:nvSpPr>
        <p:spPr>
          <a:xfrm>
            <a:off x="9853175" y="2400775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Moving Average (MA)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errores utilizados en la predicción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a8b485b1ff_0_249"/>
          <p:cNvSpPr txBox="1"/>
          <p:nvPr/>
        </p:nvSpPr>
        <p:spPr>
          <a:xfrm>
            <a:off x="8155950" y="2400775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Integrated (I)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Número de veces que hay que diferenciar el TS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8b485b1ff_0_278"/>
          <p:cNvSpPr txBox="1"/>
          <p:nvPr/>
        </p:nvSpPr>
        <p:spPr>
          <a:xfrm>
            <a:off x="637450" y="1543988"/>
            <a:ext cx="5529300" cy="3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¿Para </a:t>
            </a:r>
            <a:r>
              <a:rPr lang="en-GB" sz="1300" b="1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300" b="1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b="1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diferenciamos</a:t>
            </a:r>
            <a:r>
              <a:rPr lang="en-GB" sz="1300" b="1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convertir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non-stationary TS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stationary. Por tanto, primero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habrá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comprobar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efectivamente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TS es stationary.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</a:t>
            </a:r>
            <a:r>
              <a:rPr lang="en-GB" sz="1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test Augmented Dickey Fuller.</a:t>
            </a:r>
            <a:endParaRPr sz="1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obtener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óptimo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hay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fijarse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ACF (Autocorrelation Function).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Buscamos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los lags no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tengan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Posibles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escenarios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cierto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lag,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caída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brusca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diferenciaremos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por ese lag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caída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exponencial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sería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buena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situación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Diferenciaríamos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por el lag 1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 lags o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pinta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tendremos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veces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a8b485b1ff_0_278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Valor differencing (d)</a:t>
            </a:r>
            <a:endParaRPr sz="3700"/>
          </a:p>
        </p:txBody>
      </p:sp>
      <p:pic>
        <p:nvPicPr>
          <p:cNvPr id="313" name="Google Shape;313;ga8b485b1ff_0_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725" y="1686550"/>
            <a:ext cx="4705325" cy="46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a8b485b1ff_0_278"/>
          <p:cNvPicPr preferRelativeResize="0"/>
          <p:nvPr/>
        </p:nvPicPr>
        <p:blipFill rotWithShape="1">
          <a:blip r:embed="rId4">
            <a:alphaModFix/>
          </a:blip>
          <a:srcRect l="17183" t="56170" r="49978" b="23560"/>
          <a:stretch/>
        </p:blipFill>
        <p:spPr>
          <a:xfrm>
            <a:off x="781000" y="5073325"/>
            <a:ext cx="2621560" cy="122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a8b485b1ff_0_2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1885" y="5084229"/>
            <a:ext cx="2669240" cy="1206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8b485b1ff_0_308"/>
          <p:cNvSpPr txBox="1"/>
          <p:nvPr/>
        </p:nvSpPr>
        <p:spPr>
          <a:xfrm>
            <a:off x="637450" y="1544000"/>
            <a:ext cx="102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ARIMA que permite modelizar los comportamientos de seasonalidad, es decir, patrones repetitivos en los datos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a8b485b1ff_0_308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SARIMA</a:t>
            </a:r>
            <a:endParaRPr sz="3700"/>
          </a:p>
        </p:txBody>
      </p:sp>
      <p:sp>
        <p:nvSpPr>
          <p:cNvPr id="331" name="Google Shape;331;ga8b485b1ff_0_308"/>
          <p:cNvSpPr txBox="1"/>
          <p:nvPr/>
        </p:nvSpPr>
        <p:spPr>
          <a:xfrm>
            <a:off x="782275" y="5244100"/>
            <a:ext cx="102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Añadimos una variable exógena, que básicamente es una variable externa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a8b485b1ff_0_308"/>
          <p:cNvSpPr txBox="1">
            <a:spLocks noGrp="1"/>
          </p:cNvSpPr>
          <p:nvPr>
            <p:ph type="title"/>
          </p:nvPr>
        </p:nvSpPr>
        <p:spPr>
          <a:xfrm>
            <a:off x="637450" y="40196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SARIMAX</a:t>
            </a:r>
            <a:endParaRPr sz="3700"/>
          </a:p>
        </p:txBody>
      </p:sp>
      <p:pic>
        <p:nvPicPr>
          <p:cNvPr id="333" name="Google Shape;333;ga8b485b1ff_0_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449" y="2082224"/>
            <a:ext cx="4520625" cy="19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1eac15f37_0_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¿Qué es un Time Series?</a:t>
            </a:r>
            <a:endParaRPr/>
          </a:p>
        </p:txBody>
      </p:sp>
      <p:sp>
        <p:nvSpPr>
          <p:cNvPr id="102" name="Google Shape;102;ga1eac15f37_0_43"/>
          <p:cNvSpPr txBox="1"/>
          <p:nvPr/>
        </p:nvSpPr>
        <p:spPr>
          <a:xfrm>
            <a:off x="875675" y="1936575"/>
            <a:ext cx="56793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Conjunto de observaciones ordenadas en el tiempo, a través de intervalos de tiempo regulares.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intervalo de tiempo podría ser: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 (presupuesto anual)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Trimestral (gastos)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 (tráfico aéreo)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Semanal (ventas semanales)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Diario (tiempo)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Horario (precio stocks)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Minutos (entradas en un call center)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Segundos (Tráfico web)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ga1eac15f37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25" y="3091250"/>
            <a:ext cx="5369700" cy="26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99846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transformar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conjunto de lags, que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serían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las features del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intentaríamos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predecir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fuese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clásico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supervisado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regresión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podríamos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DecisionTreeRegressor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RandomForestRegressor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Otros modelos</a:t>
            </a:r>
            <a:endParaRPr sz="3700"/>
          </a:p>
        </p:txBody>
      </p:sp>
      <p:pic>
        <p:nvPicPr>
          <p:cNvPr id="341" name="Google Shape;341;ga231b88e58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025" y="2892500"/>
            <a:ext cx="6322800" cy="30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2c25b0cc8_0_5"/>
          <p:cNvSpPr txBox="1"/>
          <p:nvPr/>
        </p:nvSpPr>
        <p:spPr>
          <a:xfrm>
            <a:off x="637450" y="1544000"/>
            <a:ext cx="99846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Librería open source de Facebook que permite realizar forecast de series temporales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pip install fbprophet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a2c25b0cc8_0_5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Facebook Prophet</a:t>
            </a:r>
            <a:endParaRPr sz="3700"/>
          </a:p>
        </p:txBody>
      </p:sp>
      <p:pic>
        <p:nvPicPr>
          <p:cNvPr id="349" name="Google Shape;349;ga2c25b0cc8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400" y="3125975"/>
            <a:ext cx="8269824" cy="24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8b485b1ff_0_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Algunos ejemplos</a:t>
            </a:r>
            <a:endParaRPr/>
          </a:p>
        </p:txBody>
      </p:sp>
      <p:sp>
        <p:nvSpPr>
          <p:cNvPr id="110" name="Google Shape;110;ga8b485b1ff_0_37"/>
          <p:cNvSpPr txBox="1"/>
          <p:nvPr/>
        </p:nvSpPr>
        <p:spPr>
          <a:xfrm>
            <a:off x="760275" y="1754975"/>
            <a:ext cx="49191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a) Precio acciones Google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b) Diferencia diaria de precio acciones de Google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c) Nº Strikes anuales en EEUU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d) Ventas mensuales de casas unifamiliares en EEUU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e) Precio anual de la docena de huevos en EEUU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f) Cerdos sacrificados mensualmente en Victoria, Australia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g)Total de linces atrapados en el río McKenzie (Canadá)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h) Producción cervezera mensual en Australia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i) Producción eléctrica mensual en Australia.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ga8b485b1ff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350" y="1690825"/>
            <a:ext cx="6075049" cy="44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8b485b1ff_0_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Clasificación</a:t>
            </a:r>
            <a:r>
              <a:rPr lang="en-GB" dirty="0">
                <a:solidFill>
                  <a:srgbClr val="FF0000"/>
                </a:solidFill>
              </a:rPr>
              <a:t>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  <p:sp>
        <p:nvSpPr>
          <p:cNvPr id="118" name="Google Shape;118;ga8b485b1ff_0_62"/>
          <p:cNvSpPr txBox="1"/>
          <p:nvPr/>
        </p:nvSpPr>
        <p:spPr>
          <a:xfrm>
            <a:off x="2250475" y="1705950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variables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ga8b485b1ff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462" y="2557475"/>
            <a:ext cx="2538400" cy="12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a8b485b1ff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00" y="2596448"/>
            <a:ext cx="2932176" cy="12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a8b485b1ff_0_62"/>
          <p:cNvSpPr txBox="1"/>
          <p:nvPr/>
        </p:nvSpPr>
        <p:spPr>
          <a:xfrm>
            <a:off x="997025" y="21780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Univariante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a8b485b1ff_0_62"/>
          <p:cNvSpPr txBox="1"/>
          <p:nvPr/>
        </p:nvSpPr>
        <p:spPr>
          <a:xfrm>
            <a:off x="4323913" y="2139038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Multivariante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a8b485b1ff_0_62"/>
          <p:cNvSpPr txBox="1"/>
          <p:nvPr/>
        </p:nvSpPr>
        <p:spPr>
          <a:xfrm>
            <a:off x="2250475" y="4103588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Dato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a8b485b1ff_0_62"/>
          <p:cNvSpPr txBox="1"/>
          <p:nvPr/>
        </p:nvSpPr>
        <p:spPr>
          <a:xfrm>
            <a:off x="8027400" y="1705950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Predicción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a8b485b1ff_0_62"/>
          <p:cNvSpPr txBox="1"/>
          <p:nvPr/>
        </p:nvSpPr>
        <p:spPr>
          <a:xfrm>
            <a:off x="8335800" y="2236475"/>
            <a:ext cx="2821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Determinística vs Estocástica</a:t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ga8b485b1ff_0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1850" y="2741574"/>
            <a:ext cx="2467500" cy="369196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a8b485b1ff_0_62"/>
          <p:cNvSpPr txBox="1"/>
          <p:nvPr/>
        </p:nvSpPr>
        <p:spPr>
          <a:xfrm>
            <a:off x="815000" y="4638163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Time Series</a:t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ga8b485b1ff_0_62"/>
          <p:cNvPicPr preferRelativeResize="0"/>
          <p:nvPr/>
        </p:nvPicPr>
        <p:blipFill rotWithShape="1">
          <a:blip r:embed="rId6">
            <a:alphaModFix/>
          </a:blip>
          <a:srcRect r="23652"/>
          <a:stretch/>
        </p:blipFill>
        <p:spPr>
          <a:xfrm>
            <a:off x="427450" y="5279700"/>
            <a:ext cx="2210559" cy="12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a8b485b1ff_0_62"/>
          <p:cNvSpPr txBox="1"/>
          <p:nvPr/>
        </p:nvSpPr>
        <p:spPr>
          <a:xfrm>
            <a:off x="3251863" y="4638175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Cross-Section</a:t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a8b485b1ff_0_62"/>
          <p:cNvSpPr txBox="1"/>
          <p:nvPr/>
        </p:nvSpPr>
        <p:spPr>
          <a:xfrm>
            <a:off x="5688750" y="4638175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Panel</a:t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a8b485b1ff_0_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3100" y="5210842"/>
            <a:ext cx="2538400" cy="1338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a8b485b1ff_0_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9008" y="5128200"/>
            <a:ext cx="1490691" cy="15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6A1DC1B-0DCB-48FD-B7BF-9B9EE73C82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2506" y="5186456"/>
            <a:ext cx="1583726" cy="13136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8b485b1ff_0_55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Objetivo de Time Series</a:t>
            </a:r>
            <a:endParaRPr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FFFF"/>
                </a:solidFill>
              </a:rPr>
              <a:t>Entender el pasado mediante análisis prescriptivo para predecir el futuro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8b485b1ff_0_8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Visualización Time Series</a:t>
            </a:r>
            <a:endParaRPr/>
          </a:p>
        </p:txBody>
      </p:sp>
      <p:pic>
        <p:nvPicPr>
          <p:cNvPr id="145" name="Google Shape;145;ga8b485b1ff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763850"/>
            <a:ext cx="4944452" cy="174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a8b485b1ff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398" y="1763850"/>
            <a:ext cx="5321403" cy="402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a8b485b1ff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3614984"/>
            <a:ext cx="4944452" cy="217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8b485b1ff_0_2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Visualización Time Series</a:t>
            </a:r>
            <a:endParaRPr/>
          </a:p>
        </p:txBody>
      </p:sp>
      <p:pic>
        <p:nvPicPr>
          <p:cNvPr id="154" name="Google Shape;154;ga8b485b1ff_0_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161" y="2108950"/>
            <a:ext cx="5194764" cy="180850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a8b485b1ff_0_231"/>
          <p:cNvSpPr txBox="1"/>
          <p:nvPr/>
        </p:nvSpPr>
        <p:spPr>
          <a:xfrm>
            <a:off x="760275" y="2438475"/>
            <a:ext cx="4446600" cy="10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tenemos muchas irregularidades en la serie temporal, podemos aplicar varias técnicas para la mejora de la visualización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ga8b485b1ff_0_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200" y="4635059"/>
            <a:ext cx="5194763" cy="184363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a8b485b1ff_0_231"/>
          <p:cNvSpPr txBox="1"/>
          <p:nvPr/>
        </p:nvSpPr>
        <p:spPr>
          <a:xfrm>
            <a:off x="1749825" y="40749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Rolling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a8b485b1ff_0_231"/>
          <p:cNvSpPr txBox="1"/>
          <p:nvPr/>
        </p:nvSpPr>
        <p:spPr>
          <a:xfrm>
            <a:off x="7386750" y="16097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Resample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a8b485b1ff_0_231"/>
          <p:cNvSpPr txBox="1"/>
          <p:nvPr/>
        </p:nvSpPr>
        <p:spPr>
          <a:xfrm>
            <a:off x="7386750" y="41440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Differenciating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ga8b485b1ff_0_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9025" y="4589233"/>
            <a:ext cx="5194774" cy="1935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8b485b1ff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Componentes de un Time Series</a:t>
            </a:r>
            <a:endParaRPr/>
          </a:p>
        </p:txBody>
      </p:sp>
      <p:sp>
        <p:nvSpPr>
          <p:cNvPr id="167" name="Google Shape;167;ga8b485b1ff_0_0"/>
          <p:cNvSpPr txBox="1"/>
          <p:nvPr/>
        </p:nvSpPr>
        <p:spPr>
          <a:xfrm>
            <a:off x="838200" y="1690825"/>
            <a:ext cx="4178700" cy="47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Tendency</a:t>
            </a:r>
            <a:r>
              <a:rPr lang="en-GB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cambio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largo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plazo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relación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nivel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medio, o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cambio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largo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plazo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media.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series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cierta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periodicidad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…). Por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suele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aumentar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invierno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disminuir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verano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Random/Residuals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eliminamos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dos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aleatoria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pretende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estudiar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comportamiento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aleatorio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residuos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Cyclic variations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fluctuaciones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producidas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lo largo de una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larga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Es poco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frecuente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Por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ciclos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económicos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bolsa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ga8b485b1f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75" y="1643800"/>
            <a:ext cx="5104522" cy="48182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975D303-1D48-4E71-9793-8B997AB979B8}"/>
              </a:ext>
            </a:extLst>
          </p:cNvPr>
          <p:cNvSpPr txBox="1"/>
          <p:nvPr/>
        </p:nvSpPr>
        <p:spPr>
          <a:xfrm>
            <a:off x="10005134" y="2998113"/>
            <a:ext cx="1899821" cy="430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100" dirty="0" err="1">
                <a:solidFill>
                  <a:schemeClr val="tx1"/>
                </a:solidFill>
              </a:rPr>
              <a:t>Seasonal</a:t>
            </a:r>
            <a:r>
              <a:rPr lang="es-ES" sz="1100" dirty="0">
                <a:solidFill>
                  <a:schemeClr val="tx1"/>
                </a:solidFill>
              </a:rPr>
              <a:t> -&gt; Estacional</a:t>
            </a:r>
          </a:p>
          <a:p>
            <a:r>
              <a:rPr lang="es-ES" sz="1100" dirty="0" err="1">
                <a:solidFill>
                  <a:schemeClr val="tx1"/>
                </a:solidFill>
              </a:rPr>
              <a:t>Stationary</a:t>
            </a:r>
            <a:r>
              <a:rPr lang="es-ES" sz="1100" dirty="0">
                <a:solidFill>
                  <a:schemeClr val="tx1"/>
                </a:solidFill>
              </a:rPr>
              <a:t> -&gt; Estacionario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3323</TotalTime>
  <Words>2070</Words>
  <Application>Microsoft Office PowerPoint</Application>
  <PresentationFormat>Panorámica</PresentationFormat>
  <Paragraphs>267</Paragraphs>
  <Slides>31</Slides>
  <Notes>31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Machine Learning – Time Series</vt:lpstr>
      <vt:lpstr>Time Series Analítica</vt:lpstr>
      <vt:lpstr>¿Qué es un Time Series?</vt:lpstr>
      <vt:lpstr>Algunos ejemplos</vt:lpstr>
      <vt:lpstr>Clasificación Series Temporales</vt:lpstr>
      <vt:lpstr>Objetivo de Time Series Entender el pasado mediante análisis prescriptivo para predecir el futuro</vt:lpstr>
      <vt:lpstr>Visualización Time Series</vt:lpstr>
      <vt:lpstr>Visualización Time Series</vt:lpstr>
      <vt:lpstr>Componentes de un Time Series</vt:lpstr>
      <vt:lpstr>Additive vs Multiplicative Decompose</vt:lpstr>
      <vt:lpstr>Smoothing</vt:lpstr>
      <vt:lpstr>Smoothing</vt:lpstr>
      <vt:lpstr>Modelos de smoothing</vt:lpstr>
      <vt:lpstr>Simple Exponential Smoothing (SES)</vt:lpstr>
      <vt:lpstr>Double Exponential Smoothing (DES)</vt:lpstr>
      <vt:lpstr>Triple Exponential Smoothing (TES)</vt:lpstr>
      <vt:lpstr>Stationary &amp; Correlation</vt:lpstr>
      <vt:lpstr>Stationary</vt:lpstr>
      <vt:lpstr>Autocorrelation plot</vt:lpstr>
      <vt:lpstr>Test de hipotesis</vt:lpstr>
      <vt:lpstr>¿Cómo compruebo si una serie es Stationary?</vt:lpstr>
      <vt:lpstr>¿Cómo compruebo que el TS es seasonal?</vt:lpstr>
      <vt:lpstr>Deseasonalize</vt:lpstr>
      <vt:lpstr>Missings</vt:lpstr>
      <vt:lpstr>Time Series Técnicas de Regresión</vt:lpstr>
      <vt:lpstr>Auto Regressive (AR)</vt:lpstr>
      <vt:lpstr>ARIMA</vt:lpstr>
      <vt:lpstr>Valor differencing (d)</vt:lpstr>
      <vt:lpstr>SARIMA</vt:lpstr>
      <vt:lpstr>Otros modelos</vt:lpstr>
      <vt:lpstr>Facebook Prophet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Time Series</dc:title>
  <dc:creator>Gabriel VT</dc:creator>
  <cp:lastModifiedBy>Daniel Ortiz</cp:lastModifiedBy>
  <cp:revision>17</cp:revision>
  <dcterms:created xsi:type="dcterms:W3CDTF">2020-05-12T19:48:30Z</dcterms:created>
  <dcterms:modified xsi:type="dcterms:W3CDTF">2021-09-23T07:09:10Z</dcterms:modified>
</cp:coreProperties>
</file>